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6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46" r:id="rId11"/>
    <p:sldId id="347" r:id="rId12"/>
    <p:sldId id="324" r:id="rId13"/>
    <p:sldId id="371" r:id="rId14"/>
    <p:sldId id="372" r:id="rId15"/>
    <p:sldId id="330" r:id="rId16"/>
    <p:sldId id="368" r:id="rId17"/>
    <p:sldId id="334" r:id="rId18"/>
    <p:sldId id="370" r:id="rId19"/>
    <p:sldId id="349" r:id="rId20"/>
    <p:sldId id="352" r:id="rId21"/>
    <p:sldId id="350" r:id="rId22"/>
    <p:sldId id="351" r:id="rId23"/>
    <p:sldId id="375" r:id="rId24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FF9300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78"/>
  </p:normalViewPr>
  <p:slideViewPr>
    <p:cSldViewPr>
      <p:cViewPr varScale="1">
        <p:scale>
          <a:sx n="139" d="100"/>
          <a:sy n="139" d="100"/>
        </p:scale>
        <p:origin x="17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vindeln'!$B$1</c:f>
              <c:strCache>
                <c:ptCount val="1"/>
                <c:pt idx="0">
                  <c:v>Vindeln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vindeln'!$A$2:$A$65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vindeln'!$B$2:$B$65</c:f>
              <c:numCache>
                <c:formatCode>General</c:formatCode>
                <c:ptCount val="64"/>
                <c:pt idx="0">
                  <c:v>7175</c:v>
                </c:pt>
                <c:pt idx="1">
                  <c:v>7153</c:v>
                </c:pt>
                <c:pt idx="2">
                  <c:v>7130</c:v>
                </c:pt>
                <c:pt idx="3">
                  <c:v>7143</c:v>
                </c:pt>
                <c:pt idx="4">
                  <c:v>7122</c:v>
                </c:pt>
                <c:pt idx="5">
                  <c:v>7096</c:v>
                </c:pt>
                <c:pt idx="6">
                  <c:v>7101</c:v>
                </c:pt>
                <c:pt idx="7">
                  <c:v>7067</c:v>
                </c:pt>
                <c:pt idx="8">
                  <c:v>6974</c:v>
                </c:pt>
                <c:pt idx="9">
                  <c:v>6863</c:v>
                </c:pt>
                <c:pt idx="10">
                  <c:v>6758</c:v>
                </c:pt>
                <c:pt idx="11">
                  <c:v>6636</c:v>
                </c:pt>
                <c:pt idx="12">
                  <c:v>6538</c:v>
                </c:pt>
                <c:pt idx="13">
                  <c:v>6496</c:v>
                </c:pt>
                <c:pt idx="14">
                  <c:v>6471</c:v>
                </c:pt>
                <c:pt idx="15">
                  <c:v>6632</c:v>
                </c:pt>
                <c:pt idx="16">
                  <c:v>6661</c:v>
                </c:pt>
                <c:pt idx="17">
                  <c:v>6691</c:v>
                </c:pt>
                <c:pt idx="18">
                  <c:v>6612</c:v>
                </c:pt>
                <c:pt idx="19">
                  <c:v>6585</c:v>
                </c:pt>
                <c:pt idx="20">
                  <c:v>6552</c:v>
                </c:pt>
                <c:pt idx="21">
                  <c:v>6451</c:v>
                </c:pt>
                <c:pt idx="22">
                  <c:v>6392</c:v>
                </c:pt>
                <c:pt idx="23">
                  <c:v>6289</c:v>
                </c:pt>
                <c:pt idx="24">
                  <c:v>6245</c:v>
                </c:pt>
                <c:pt idx="25">
                  <c:v>6142</c:v>
                </c:pt>
                <c:pt idx="26">
                  <c:v>6074</c:v>
                </c:pt>
                <c:pt idx="27">
                  <c:v>6039</c:v>
                </c:pt>
                <c:pt idx="28">
                  <c:v>5960</c:v>
                </c:pt>
                <c:pt idx="29">
                  <c:v>5885</c:v>
                </c:pt>
                <c:pt idx="30">
                  <c:v>5773</c:v>
                </c:pt>
                <c:pt idx="31">
                  <c:v>5752</c:v>
                </c:pt>
                <c:pt idx="32">
                  <c:v>5665</c:v>
                </c:pt>
                <c:pt idx="33">
                  <c:v>5640</c:v>
                </c:pt>
                <c:pt idx="34">
                  <c:v>5613</c:v>
                </c:pt>
                <c:pt idx="35">
                  <c:v>5519</c:v>
                </c:pt>
                <c:pt idx="36">
                  <c:v>5507</c:v>
                </c:pt>
                <c:pt idx="37">
                  <c:v>5434</c:v>
                </c:pt>
                <c:pt idx="38">
                  <c:v>5359</c:v>
                </c:pt>
                <c:pt idx="39">
                  <c:v>5344</c:v>
                </c:pt>
                <c:pt idx="40">
                  <c:v>5383</c:v>
                </c:pt>
                <c:pt idx="41">
                  <c:v>5371</c:v>
                </c:pt>
                <c:pt idx="42">
                  <c:v>5413</c:v>
                </c:pt>
                <c:pt idx="43">
                  <c:v>5412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E6-4371-A771-AD95EB8955B6}"/>
            </c:ext>
          </c:extLst>
        </c:ser>
        <c:ser>
          <c:idx val="1"/>
          <c:order val="1"/>
          <c:tx>
            <c:strRef>
              <c:f>'prognos vindeln'!$C$1</c:f>
              <c:strCache>
                <c:ptCount val="1"/>
                <c:pt idx="0">
                  <c:v>Prognos Vindeln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'prognos vindeln'!$A$2:$A$65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vindeln'!$C$2:$C$65</c:f>
              <c:numCache>
                <c:formatCode>General</c:formatCode>
                <c:ptCount val="64"/>
                <c:pt idx="43">
                  <c:v>5412</c:v>
                </c:pt>
                <c:pt idx="44" formatCode="0">
                  <c:v>5376.8247274066907</c:v>
                </c:pt>
                <c:pt idx="45" formatCode="0">
                  <c:v>5341.87807635847</c:v>
                </c:pt>
                <c:pt idx="46" formatCode="0">
                  <c:v>5307.1585609305075</c:v>
                </c:pt>
                <c:pt idx="47" formatCode="0">
                  <c:v>5272.6647048557397</c:v>
                </c:pt>
                <c:pt idx="48" formatCode="0">
                  <c:v>5238.3950414620922</c:v>
                </c:pt>
                <c:pt idx="49" formatCode="0">
                  <c:v>5204.3481136101209</c:v>
                </c:pt>
                <c:pt idx="50" formatCode="0">
                  <c:v>5170.5224736310547</c:v>
                </c:pt>
                <c:pt idx="51" formatCode="0">
                  <c:v>5136.9166832652372</c:v>
                </c:pt>
                <c:pt idx="52" formatCode="0">
                  <c:v>5103.5293136009777</c:v>
                </c:pt>
                <c:pt idx="53" formatCode="0">
                  <c:v>5070.3589450137906</c:v>
                </c:pt>
                <c:pt idx="54" formatCode="0">
                  <c:v>5037.404167106034</c:v>
                </c:pt>
                <c:pt idx="55" formatCode="0">
                  <c:v>5004.6635786469378</c:v>
                </c:pt>
                <c:pt idx="56" formatCode="0">
                  <c:v>4972.1357875130298</c:v>
                </c:pt>
                <c:pt idx="57" formatCode="0">
                  <c:v>4939.8194106289357</c:v>
                </c:pt>
                <c:pt idx="58" formatCode="0">
                  <c:v>4907.7130739085742</c:v>
                </c:pt>
                <c:pt idx="59" formatCode="0">
                  <c:v>4875.8154121967345</c:v>
                </c:pt>
                <c:pt idx="60" formatCode="0">
                  <c:v>4844.1250692110216</c:v>
                </c:pt>
                <c:pt idx="61" formatCode="0">
                  <c:v>4812.6406974841966</c:v>
                </c:pt>
                <c:pt idx="62" formatCode="0">
                  <c:v>4781.3609583068765</c:v>
                </c:pt>
                <c:pt idx="63" formatCode="0">
                  <c:v>4750.2845216706146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E6-4371-A771-AD95EB8955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7700136"/>
        <c:axId val="897702432"/>
      </c:lineChart>
      <c:lineChart>
        <c:grouping val="standard"/>
        <c:varyColors val="0"/>
        <c:ser>
          <c:idx val="2"/>
          <c:order val="2"/>
          <c:tx>
            <c:strRef>
              <c:f>'prognos vindeln'!$D$1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vindeln'!$A$2:$A$65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vindeln'!$D$2:$D$65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E6-4371-A771-AD95EB8955B6}"/>
            </c:ext>
          </c:extLst>
        </c:ser>
        <c:ser>
          <c:idx val="3"/>
          <c:order val="3"/>
          <c:tx>
            <c:strRef>
              <c:f>'prognos vindeln'!$E$1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vindeln'!$A$2:$A$65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vindeln'!$E$2:$E$65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E6-4371-A771-AD95EB8955B6}"/>
            </c:ext>
          </c:extLst>
        </c:ser>
        <c:ser>
          <c:idx val="4"/>
          <c:order val="4"/>
          <c:tx>
            <c:strRef>
              <c:f>'prognos vindeln'!$F$1</c:f>
              <c:strCache>
                <c:ptCount val="1"/>
                <c:pt idx="0">
                  <c:v>Mindre kommuner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'prognos vindeln'!$A$2:$A$65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vindeln'!$F$2:$F$65</c:f>
              <c:numCache>
                <c:formatCode>0</c:formatCode>
                <c:ptCount val="64"/>
                <c:pt idx="0">
                  <c:v>88778</c:v>
                </c:pt>
                <c:pt idx="1">
                  <c:v>88615</c:v>
                </c:pt>
                <c:pt idx="2">
                  <c:v>88500</c:v>
                </c:pt>
                <c:pt idx="3">
                  <c:v>88477</c:v>
                </c:pt>
                <c:pt idx="4">
                  <c:v>88333</c:v>
                </c:pt>
                <c:pt idx="5">
                  <c:v>88321</c:v>
                </c:pt>
                <c:pt idx="6">
                  <c:v>88558</c:v>
                </c:pt>
                <c:pt idx="7">
                  <c:v>88381</c:v>
                </c:pt>
                <c:pt idx="8">
                  <c:v>87957</c:v>
                </c:pt>
                <c:pt idx="9">
                  <c:v>87288.000000000015</c:v>
                </c:pt>
                <c:pt idx="10">
                  <c:v>86660</c:v>
                </c:pt>
                <c:pt idx="11">
                  <c:v>85865</c:v>
                </c:pt>
                <c:pt idx="12">
                  <c:v>85239</c:v>
                </c:pt>
                <c:pt idx="13">
                  <c:v>84796</c:v>
                </c:pt>
                <c:pt idx="14">
                  <c:v>84668</c:v>
                </c:pt>
                <c:pt idx="15">
                  <c:v>85410</c:v>
                </c:pt>
                <c:pt idx="16">
                  <c:v>85452</c:v>
                </c:pt>
                <c:pt idx="17">
                  <c:v>85616.999999999985</c:v>
                </c:pt>
                <c:pt idx="18">
                  <c:v>85341</c:v>
                </c:pt>
                <c:pt idx="19">
                  <c:v>85166</c:v>
                </c:pt>
                <c:pt idx="20">
                  <c:v>84704.000000000015</c:v>
                </c:pt>
                <c:pt idx="21">
                  <c:v>83787</c:v>
                </c:pt>
                <c:pt idx="22">
                  <c:v>82724</c:v>
                </c:pt>
                <c:pt idx="23">
                  <c:v>81890</c:v>
                </c:pt>
                <c:pt idx="24">
                  <c:v>80787</c:v>
                </c:pt>
                <c:pt idx="25">
                  <c:v>79740</c:v>
                </c:pt>
                <c:pt idx="26">
                  <c:v>78652</c:v>
                </c:pt>
                <c:pt idx="27">
                  <c:v>77777</c:v>
                </c:pt>
                <c:pt idx="28">
                  <c:v>76892</c:v>
                </c:pt>
                <c:pt idx="29">
                  <c:v>76267</c:v>
                </c:pt>
                <c:pt idx="30">
                  <c:v>75699</c:v>
                </c:pt>
                <c:pt idx="31">
                  <c:v>74984</c:v>
                </c:pt>
                <c:pt idx="32">
                  <c:v>74380</c:v>
                </c:pt>
                <c:pt idx="33">
                  <c:v>73732</c:v>
                </c:pt>
                <c:pt idx="34">
                  <c:v>73222</c:v>
                </c:pt>
                <c:pt idx="35">
                  <c:v>72703</c:v>
                </c:pt>
                <c:pt idx="36">
                  <c:v>72171.999999999985</c:v>
                </c:pt>
                <c:pt idx="37">
                  <c:v>71622</c:v>
                </c:pt>
                <c:pt idx="38">
                  <c:v>71149</c:v>
                </c:pt>
                <c:pt idx="39">
                  <c:v>70775</c:v>
                </c:pt>
                <c:pt idx="40">
                  <c:v>70725</c:v>
                </c:pt>
                <c:pt idx="41">
                  <c:v>70570</c:v>
                </c:pt>
                <c:pt idx="42">
                  <c:v>70722.999999999985</c:v>
                </c:pt>
                <c:pt idx="43">
                  <c:v>70662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8E6-4371-A771-AD95EB8955B6}"/>
            </c:ext>
          </c:extLst>
        </c:ser>
        <c:ser>
          <c:idx val="5"/>
          <c:order val="5"/>
          <c:tx>
            <c:strRef>
              <c:f>'prognos vindeln'!$G$1</c:f>
              <c:strCache>
                <c:ptCount val="1"/>
                <c:pt idx="0">
                  <c:v>Prognos mindre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vindeln'!$A$2:$A$65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vindeln'!$G$2:$G$65</c:f>
              <c:numCache>
                <c:formatCode>General</c:formatCode>
                <c:ptCount val="64"/>
                <c:pt idx="43" formatCode="0">
                  <c:v>70662</c:v>
                </c:pt>
                <c:pt idx="44" formatCode="0">
                  <c:v>70288.811722741899</c:v>
                </c:pt>
                <c:pt idx="45" formatCode="0">
                  <c:v>69917.594370313032</c:v>
                </c:pt>
                <c:pt idx="46" formatCode="0">
                  <c:v>69548.337533638609</c:v>
                </c:pt>
                <c:pt idx="47" formatCode="0">
                  <c:v>69181.03085861748</c:v>
                </c:pt>
                <c:pt idx="48" formatCode="0">
                  <c:v>68815.664045831727</c:v>
                </c:pt>
                <c:pt idx="49" formatCode="0">
                  <c:v>68452.226850257925</c:v>
                </c:pt>
                <c:pt idx="50" formatCode="0">
                  <c:v>68090.709080979839</c:v>
                </c:pt>
                <c:pt idx="51" formatCode="0">
                  <c:v>67731.100600902661</c:v>
                </c:pt>
                <c:pt idx="52" formatCode="0">
                  <c:v>67373.391326468787</c:v>
                </c:pt>
                <c:pt idx="53" formatCode="0">
                  <c:v>67017.571227375069</c:v>
                </c:pt>
                <c:pt idx="54" formatCode="0">
                  <c:v>66663.630326291517</c:v>
                </c:pt>
                <c:pt idx="55" formatCode="0">
                  <c:v>66311.558698581575</c:v>
                </c:pt>
                <c:pt idx="56" formatCode="0">
                  <c:v>65961.346472023841</c:v>
                </c:pt>
                <c:pt idx="57" formatCode="0">
                  <c:v>65612.983826535186</c:v>
                </c:pt>
                <c:pt idx="58" formatCode="0">
                  <c:v>65266.460993895467</c:v>
                </c:pt>
                <c:pt idx="59" formatCode="0">
                  <c:v>64921.768257473566</c:v>
                </c:pt>
                <c:pt idx="60" formatCode="0">
                  <c:v>64578.895951954946</c:v>
                </c:pt>
                <c:pt idx="61" formatCode="0">
                  <c:v>64237.834463070685</c:v>
                </c:pt>
                <c:pt idx="62" formatCode="0">
                  <c:v>63898.574227327794</c:v>
                </c:pt>
                <c:pt idx="63" formatCode="0">
                  <c:v>63561.105731741118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8E6-4371-A771-AD95EB8955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4880040"/>
        <c:axId val="784876760"/>
      </c:lineChart>
      <c:catAx>
        <c:axId val="897700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97702432"/>
        <c:crosses val="autoZero"/>
        <c:auto val="1"/>
        <c:lblAlgn val="ctr"/>
        <c:lblOffset val="100"/>
        <c:noMultiLvlLbl val="0"/>
      </c:catAx>
      <c:valAx>
        <c:axId val="89770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97700136"/>
        <c:crosses val="autoZero"/>
        <c:crossBetween val="between"/>
      </c:valAx>
      <c:valAx>
        <c:axId val="784876760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4880040"/>
        <c:crosses val="max"/>
        <c:crossBetween val="between"/>
      </c:valAx>
      <c:catAx>
        <c:axId val="784880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48767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VIndeln!$B$22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VIndeln!$A$23:$A$38</c:f>
              <c:strCache>
                <c:ptCount val="15"/>
                <c:pt idx="0">
                  <c:v>B+C tillverkning och utvinning</c:v>
                </c:pt>
                <c:pt idx="1">
                  <c:v>Q vård och omsorg; sociala tjänster</c:v>
                </c:pt>
                <c:pt idx="2">
                  <c:v>P utbildning </c:v>
                </c:pt>
                <c:pt idx="3">
                  <c:v>A jordbruk, skogsbruk och fiske</c:v>
                </c:pt>
                <c:pt idx="4">
                  <c:v>H transport och magasinering</c:v>
                </c:pt>
                <c:pt idx="5">
                  <c:v>M+N företagstjänster</c:v>
                </c:pt>
                <c:pt idx="6">
                  <c:v>G handel</c:v>
                </c:pt>
                <c:pt idx="7">
                  <c:v>F byggverksamhet</c:v>
                </c:pt>
                <c:pt idx="8">
                  <c:v>O offentlig förvaltning och försvar</c:v>
                </c:pt>
                <c:pt idx="9">
                  <c:v>R+S+T+U kulturella och personliga tjänster m.m.</c:v>
                </c:pt>
                <c:pt idx="10">
                  <c:v>I hotell- och restaurangverksamhet</c:v>
                </c:pt>
                <c:pt idx="11">
                  <c:v>J information och kommunikation</c:v>
                </c:pt>
                <c:pt idx="12">
                  <c:v>L fastighetsverksamhet</c:v>
                </c:pt>
                <c:pt idx="13">
                  <c:v>K finans- och försäkringsverksamhet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VIndeln!$B$23:$B$38</c:f>
              <c:numCache>
                <c:formatCode>0</c:formatCode>
                <c:ptCount val="15"/>
                <c:pt idx="0">
                  <c:v>99</c:v>
                </c:pt>
                <c:pt idx="1">
                  <c:v>436</c:v>
                </c:pt>
                <c:pt idx="2">
                  <c:v>226</c:v>
                </c:pt>
                <c:pt idx="3">
                  <c:v>46</c:v>
                </c:pt>
                <c:pt idx="4">
                  <c:v>17</c:v>
                </c:pt>
                <c:pt idx="5">
                  <c:v>68</c:v>
                </c:pt>
                <c:pt idx="6">
                  <c:v>74</c:v>
                </c:pt>
                <c:pt idx="7">
                  <c:v>5</c:v>
                </c:pt>
                <c:pt idx="8">
                  <c:v>54</c:v>
                </c:pt>
                <c:pt idx="9">
                  <c:v>47</c:v>
                </c:pt>
                <c:pt idx="10">
                  <c:v>26</c:v>
                </c:pt>
                <c:pt idx="11">
                  <c:v>6</c:v>
                </c:pt>
                <c:pt idx="12">
                  <c:v>6</c:v>
                </c:pt>
                <c:pt idx="13">
                  <c:v>5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F3-D848-A386-8F95D8F95AB5}"/>
            </c:ext>
          </c:extLst>
        </c:ser>
        <c:ser>
          <c:idx val="1"/>
          <c:order val="1"/>
          <c:tx>
            <c:strRef>
              <c:f>VIndeln!$C$22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VIndeln!$A$23:$A$38</c:f>
              <c:strCache>
                <c:ptCount val="15"/>
                <c:pt idx="0">
                  <c:v>B+C tillverkning och utvinning</c:v>
                </c:pt>
                <c:pt idx="1">
                  <c:v>Q vård och omsorg; sociala tjänster</c:v>
                </c:pt>
                <c:pt idx="2">
                  <c:v>P utbildning </c:v>
                </c:pt>
                <c:pt idx="3">
                  <c:v>A jordbruk, skogsbruk och fiske</c:v>
                </c:pt>
                <c:pt idx="4">
                  <c:v>H transport och magasinering</c:v>
                </c:pt>
                <c:pt idx="5">
                  <c:v>M+N företagstjänster</c:v>
                </c:pt>
                <c:pt idx="6">
                  <c:v>G handel</c:v>
                </c:pt>
                <c:pt idx="7">
                  <c:v>F byggverksamhet</c:v>
                </c:pt>
                <c:pt idx="8">
                  <c:v>O offentlig förvaltning och försvar</c:v>
                </c:pt>
                <c:pt idx="9">
                  <c:v>R+S+T+U kulturella och personliga tjänster m.m.</c:v>
                </c:pt>
                <c:pt idx="10">
                  <c:v>I hotell- och restaurangverksamhet</c:v>
                </c:pt>
                <c:pt idx="11">
                  <c:v>J information och kommunikation</c:v>
                </c:pt>
                <c:pt idx="12">
                  <c:v>L fastighetsverksamhet</c:v>
                </c:pt>
                <c:pt idx="13">
                  <c:v>K finans- och försäkringsverksamhet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VIndeln!$C$23:$C$38</c:f>
              <c:numCache>
                <c:formatCode>0</c:formatCode>
                <c:ptCount val="15"/>
                <c:pt idx="0">
                  <c:v>498</c:v>
                </c:pt>
                <c:pt idx="1">
                  <c:v>131</c:v>
                </c:pt>
                <c:pt idx="2">
                  <c:v>52</c:v>
                </c:pt>
                <c:pt idx="3">
                  <c:v>222</c:v>
                </c:pt>
                <c:pt idx="4">
                  <c:v>130</c:v>
                </c:pt>
                <c:pt idx="5">
                  <c:v>77</c:v>
                </c:pt>
                <c:pt idx="6">
                  <c:v>62</c:v>
                </c:pt>
                <c:pt idx="7">
                  <c:v>113</c:v>
                </c:pt>
                <c:pt idx="8">
                  <c:v>32</c:v>
                </c:pt>
                <c:pt idx="9">
                  <c:v>21</c:v>
                </c:pt>
                <c:pt idx="10">
                  <c:v>11</c:v>
                </c:pt>
                <c:pt idx="11">
                  <c:v>22</c:v>
                </c:pt>
                <c:pt idx="12">
                  <c:v>20</c:v>
                </c:pt>
                <c:pt idx="13">
                  <c:v>1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F3-D848-A386-8F95D8F95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5843968"/>
        <c:axId val="955848560"/>
      </c:barChart>
      <c:catAx>
        <c:axId val="95584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48560"/>
        <c:crosses val="autoZero"/>
        <c:auto val="1"/>
        <c:lblAlgn val="ctr"/>
        <c:lblOffset val="100"/>
        <c:noMultiLvlLbl val="0"/>
      </c:catAx>
      <c:valAx>
        <c:axId val="95584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5584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VIndeln!$E$42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VIndeln!$A$43:$A$58</c:f>
              <c:strCache>
                <c:ptCount val="15"/>
                <c:pt idx="0">
                  <c:v>K finans- och försäkringsverksamhet</c:v>
                </c:pt>
                <c:pt idx="1">
                  <c:v>P utbildning </c:v>
                </c:pt>
                <c:pt idx="2">
                  <c:v>Q vård och omsorg; sociala tjänster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O offentlig förvaltning och försvar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J information och kommunikation</c:v>
                </c:pt>
                <c:pt idx="10">
                  <c:v>A jordbruk, skogsbruk och fiske</c:v>
                </c:pt>
                <c:pt idx="11">
                  <c:v>B+C tillverkning och utvinning</c:v>
                </c:pt>
                <c:pt idx="12">
                  <c:v>H transport och magasinering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VIndeln!$E$43:$E$58</c:f>
              <c:numCache>
                <c:formatCode>0%</c:formatCode>
                <c:ptCount val="15"/>
                <c:pt idx="0">
                  <c:v>0.83333333333333337</c:v>
                </c:pt>
                <c:pt idx="1">
                  <c:v>0.81294964028776984</c:v>
                </c:pt>
                <c:pt idx="2">
                  <c:v>0.76895943562610225</c:v>
                </c:pt>
                <c:pt idx="3">
                  <c:v>0.70270270270270274</c:v>
                </c:pt>
                <c:pt idx="4">
                  <c:v>0.69117647058823528</c:v>
                </c:pt>
                <c:pt idx="5">
                  <c:v>0.62790697674418605</c:v>
                </c:pt>
                <c:pt idx="6">
                  <c:v>0.54411764705882348</c:v>
                </c:pt>
                <c:pt idx="7">
                  <c:v>0.4689655172413793</c:v>
                </c:pt>
                <c:pt idx="8">
                  <c:v>0.23076923076923078</c:v>
                </c:pt>
                <c:pt idx="9">
                  <c:v>0.21428571428571427</c:v>
                </c:pt>
                <c:pt idx="10">
                  <c:v>0.17164179104477612</c:v>
                </c:pt>
                <c:pt idx="11">
                  <c:v>0.16582914572864321</c:v>
                </c:pt>
                <c:pt idx="12">
                  <c:v>0.11564625850340136</c:v>
                </c:pt>
                <c:pt idx="13">
                  <c:v>4.2372881355932202E-2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40-7A40-AFC4-94462FBFD1F9}"/>
            </c:ext>
          </c:extLst>
        </c:ser>
        <c:ser>
          <c:idx val="1"/>
          <c:order val="1"/>
          <c:tx>
            <c:strRef>
              <c:f>VIndeln!$F$42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F9300"/>
            </a:solidFill>
            <a:ln>
              <a:noFill/>
            </a:ln>
            <a:effectLst/>
          </c:spPr>
          <c:invertIfNegative val="0"/>
          <c:cat>
            <c:strRef>
              <c:f>VIndeln!$A$43:$A$58</c:f>
              <c:strCache>
                <c:ptCount val="15"/>
                <c:pt idx="0">
                  <c:v>K finans- och försäkringsverksamhet</c:v>
                </c:pt>
                <c:pt idx="1">
                  <c:v>P utbildning </c:v>
                </c:pt>
                <c:pt idx="2">
                  <c:v>Q vård och omsorg; sociala tjänster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O offentlig förvaltning och försvar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J information och kommunikation</c:v>
                </c:pt>
                <c:pt idx="10">
                  <c:v>A jordbruk, skogsbruk och fiske</c:v>
                </c:pt>
                <c:pt idx="11">
                  <c:v>B+C tillverkning och utvinning</c:v>
                </c:pt>
                <c:pt idx="12">
                  <c:v>H transport och magasinering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VIndeln!$F$43:$F$58</c:f>
              <c:numCache>
                <c:formatCode>0%</c:formatCode>
                <c:ptCount val="15"/>
                <c:pt idx="0">
                  <c:v>0.16666666666666666</c:v>
                </c:pt>
                <c:pt idx="1">
                  <c:v>0.18705035971223022</c:v>
                </c:pt>
                <c:pt idx="2">
                  <c:v>0.23104056437389769</c:v>
                </c:pt>
                <c:pt idx="3">
                  <c:v>0.29729729729729731</c:v>
                </c:pt>
                <c:pt idx="4">
                  <c:v>0.30882352941176472</c:v>
                </c:pt>
                <c:pt idx="5">
                  <c:v>0.37209302325581395</c:v>
                </c:pt>
                <c:pt idx="6">
                  <c:v>0.45588235294117646</c:v>
                </c:pt>
                <c:pt idx="7">
                  <c:v>0.53103448275862064</c:v>
                </c:pt>
                <c:pt idx="8">
                  <c:v>0.76923076923076927</c:v>
                </c:pt>
                <c:pt idx="9">
                  <c:v>0.7857142857142857</c:v>
                </c:pt>
                <c:pt idx="10">
                  <c:v>0.82835820895522383</c:v>
                </c:pt>
                <c:pt idx="11">
                  <c:v>0.83417085427135673</c:v>
                </c:pt>
                <c:pt idx="12">
                  <c:v>0.88435374149659862</c:v>
                </c:pt>
                <c:pt idx="13">
                  <c:v>0.9576271186440678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40-7A40-AFC4-94462FBFD1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4360864"/>
        <c:axId val="754357256"/>
      </c:barChart>
      <c:catAx>
        <c:axId val="75436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4357256"/>
        <c:crosses val="autoZero"/>
        <c:auto val="1"/>
        <c:lblAlgn val="ctr"/>
        <c:lblOffset val="100"/>
        <c:noMultiLvlLbl val="0"/>
      </c:catAx>
      <c:valAx>
        <c:axId val="754357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5436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VIndeln!$B$62</c:f>
              <c:strCache>
                <c:ptCount val="1"/>
                <c:pt idx="0">
                  <c:v>Andel kvinnor kommunen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VIndeln!$A$63:$A$78</c:f>
              <c:strCache>
                <c:ptCount val="15"/>
                <c:pt idx="0">
                  <c:v>K finans- och försäkringsverksamhet</c:v>
                </c:pt>
                <c:pt idx="1">
                  <c:v>P utbildning </c:v>
                </c:pt>
                <c:pt idx="2">
                  <c:v>Q vård och omsorg; sociala tjänster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O offentlig förvaltning och försvar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J information och kommunikation</c:v>
                </c:pt>
                <c:pt idx="10">
                  <c:v>A jordbruk, skogsbruk och fiske</c:v>
                </c:pt>
                <c:pt idx="11">
                  <c:v>B+C tillverkning och utvinning</c:v>
                </c:pt>
                <c:pt idx="12">
                  <c:v>H transport och magasinering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VIndeln!$B$63:$B$78</c:f>
              <c:numCache>
                <c:formatCode>0%</c:formatCode>
                <c:ptCount val="15"/>
                <c:pt idx="0">
                  <c:v>0.83333333333333337</c:v>
                </c:pt>
                <c:pt idx="1">
                  <c:v>0.81294964028776984</c:v>
                </c:pt>
                <c:pt idx="2">
                  <c:v>0.76895943562610225</c:v>
                </c:pt>
                <c:pt idx="3">
                  <c:v>0.70270270270270274</c:v>
                </c:pt>
                <c:pt idx="4">
                  <c:v>0.69117647058823528</c:v>
                </c:pt>
                <c:pt idx="5">
                  <c:v>0.62790697674418605</c:v>
                </c:pt>
                <c:pt idx="6">
                  <c:v>0.54411764705882348</c:v>
                </c:pt>
                <c:pt idx="7">
                  <c:v>0.4689655172413793</c:v>
                </c:pt>
                <c:pt idx="8">
                  <c:v>0.23076923076923078</c:v>
                </c:pt>
                <c:pt idx="9">
                  <c:v>0.21428571428571427</c:v>
                </c:pt>
                <c:pt idx="10">
                  <c:v>0.17164179104477612</c:v>
                </c:pt>
                <c:pt idx="11">
                  <c:v>0.16582914572864321</c:v>
                </c:pt>
                <c:pt idx="12">
                  <c:v>0.11564625850340136</c:v>
                </c:pt>
                <c:pt idx="13">
                  <c:v>4.2372881355932202E-2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D-EE49-9D59-C8C6E9EF2064}"/>
            </c:ext>
          </c:extLst>
        </c:ser>
        <c:ser>
          <c:idx val="1"/>
          <c:order val="1"/>
          <c:tx>
            <c:strRef>
              <c:f>VIndeln!$C$62</c:f>
              <c:strCache>
                <c:ptCount val="1"/>
                <c:pt idx="0">
                  <c:v>Andel män kommunen</c:v>
                </c:pt>
              </c:strCache>
            </c:strRef>
          </c:tx>
          <c:spPr>
            <a:solidFill>
              <a:srgbClr val="FF9300"/>
            </a:solidFill>
            <a:ln>
              <a:noFill/>
            </a:ln>
            <a:effectLst/>
          </c:spPr>
          <c:invertIfNegative val="0"/>
          <c:cat>
            <c:strRef>
              <c:f>VIndeln!$A$63:$A$78</c:f>
              <c:strCache>
                <c:ptCount val="15"/>
                <c:pt idx="0">
                  <c:v>K finans- och försäkringsverksamhet</c:v>
                </c:pt>
                <c:pt idx="1">
                  <c:v>P utbildning </c:v>
                </c:pt>
                <c:pt idx="2">
                  <c:v>Q vård och omsorg; sociala tjänster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O offentlig förvaltning och försvar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J information och kommunikation</c:v>
                </c:pt>
                <c:pt idx="10">
                  <c:v>A jordbruk, skogsbruk och fiske</c:v>
                </c:pt>
                <c:pt idx="11">
                  <c:v>B+C tillverkning och utvinning</c:v>
                </c:pt>
                <c:pt idx="12">
                  <c:v>H transport och magasinering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VIndeln!$C$63:$C$78</c:f>
              <c:numCache>
                <c:formatCode>0%</c:formatCode>
                <c:ptCount val="15"/>
                <c:pt idx="0">
                  <c:v>0.16666666666666666</c:v>
                </c:pt>
                <c:pt idx="1">
                  <c:v>0.18705035971223022</c:v>
                </c:pt>
                <c:pt idx="2">
                  <c:v>0.23104056437389769</c:v>
                </c:pt>
                <c:pt idx="3">
                  <c:v>0.29729729729729731</c:v>
                </c:pt>
                <c:pt idx="4">
                  <c:v>0.30882352941176472</c:v>
                </c:pt>
                <c:pt idx="5">
                  <c:v>0.37209302325581395</c:v>
                </c:pt>
                <c:pt idx="6">
                  <c:v>0.45588235294117646</c:v>
                </c:pt>
                <c:pt idx="7">
                  <c:v>0.53103448275862064</c:v>
                </c:pt>
                <c:pt idx="8">
                  <c:v>0.76923076923076927</c:v>
                </c:pt>
                <c:pt idx="9">
                  <c:v>0.7857142857142857</c:v>
                </c:pt>
                <c:pt idx="10">
                  <c:v>0.82835820895522383</c:v>
                </c:pt>
                <c:pt idx="11">
                  <c:v>0.83417085427135673</c:v>
                </c:pt>
                <c:pt idx="12">
                  <c:v>0.88435374149659862</c:v>
                </c:pt>
                <c:pt idx="13">
                  <c:v>0.9576271186440678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3D-EE49-9D59-C8C6E9EF2064}"/>
            </c:ext>
          </c:extLst>
        </c:ser>
        <c:ser>
          <c:idx val="2"/>
          <c:order val="2"/>
          <c:tx>
            <c:strRef>
              <c:f>VIndeln!$D$62</c:f>
              <c:strCache>
                <c:ptCount val="1"/>
                <c:pt idx="0">
                  <c:v>Andel kvinnor länet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VIndeln!$A$63:$A$78</c:f>
              <c:strCache>
                <c:ptCount val="15"/>
                <c:pt idx="0">
                  <c:v>K finans- och försäkringsverksamhet</c:v>
                </c:pt>
                <c:pt idx="1">
                  <c:v>P utbildning </c:v>
                </c:pt>
                <c:pt idx="2">
                  <c:v>Q vård och omsorg; sociala tjänster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O offentlig förvaltning och försvar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J information och kommunikation</c:v>
                </c:pt>
                <c:pt idx="10">
                  <c:v>A jordbruk, skogsbruk och fiske</c:v>
                </c:pt>
                <c:pt idx="11">
                  <c:v>B+C tillverkning och utvinning</c:v>
                </c:pt>
                <c:pt idx="12">
                  <c:v>H transport och magasinering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VIndeln!$D$63:$D$78</c:f>
              <c:numCache>
                <c:formatCode>0%</c:formatCode>
                <c:ptCount val="15"/>
                <c:pt idx="0">
                  <c:v>0.49284253578732107</c:v>
                </c:pt>
                <c:pt idx="1">
                  <c:v>0.69575693464974142</c:v>
                </c:pt>
                <c:pt idx="2">
                  <c:v>0.76566222845129639</c:v>
                </c:pt>
                <c:pt idx="3">
                  <c:v>0.55012919896640822</c:v>
                </c:pt>
                <c:pt idx="4">
                  <c:v>0.57277992277992273</c:v>
                </c:pt>
                <c:pt idx="5">
                  <c:v>0.59197012138188609</c:v>
                </c:pt>
                <c:pt idx="6">
                  <c:v>0.45709377684079017</c:v>
                </c:pt>
                <c:pt idx="7">
                  <c:v>0.39974538510502866</c:v>
                </c:pt>
                <c:pt idx="8">
                  <c:v>0.37035150280183393</c:v>
                </c:pt>
                <c:pt idx="9">
                  <c:v>0.2327485380116959</c:v>
                </c:pt>
                <c:pt idx="10">
                  <c:v>0.22561665535188957</c:v>
                </c:pt>
                <c:pt idx="11">
                  <c:v>0.18535453943008615</c:v>
                </c:pt>
                <c:pt idx="12">
                  <c:v>0.17841409691629956</c:v>
                </c:pt>
                <c:pt idx="13">
                  <c:v>7.9313496496394839E-2</c:v>
                </c:pt>
                <c:pt idx="14">
                  <c:v>0.28827818283791362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3D-EE49-9D59-C8C6E9EF2064}"/>
            </c:ext>
          </c:extLst>
        </c:ser>
        <c:ser>
          <c:idx val="3"/>
          <c:order val="3"/>
          <c:tx>
            <c:strRef>
              <c:f>VIndeln!$E$62</c:f>
              <c:strCache>
                <c:ptCount val="1"/>
                <c:pt idx="0">
                  <c:v>Andel män länet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VIndeln!$A$63:$A$78</c:f>
              <c:strCache>
                <c:ptCount val="15"/>
                <c:pt idx="0">
                  <c:v>K finans- och försäkringsverksamhet</c:v>
                </c:pt>
                <c:pt idx="1">
                  <c:v>P utbildning </c:v>
                </c:pt>
                <c:pt idx="2">
                  <c:v>Q vård och omsorg; sociala tjänster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O offentlig förvaltning och försvar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L fastighetsverksamhet</c:v>
                </c:pt>
                <c:pt idx="9">
                  <c:v>J information och kommunikation</c:v>
                </c:pt>
                <c:pt idx="10">
                  <c:v>A jordbruk, skogsbruk och fiske</c:v>
                </c:pt>
                <c:pt idx="11">
                  <c:v>B+C tillverkning och utvinning</c:v>
                </c:pt>
                <c:pt idx="12">
                  <c:v>H transport och magasinering</c:v>
                </c:pt>
                <c:pt idx="13">
                  <c:v>F byggverksamhet</c:v>
                </c:pt>
                <c:pt idx="14">
                  <c:v>D+E energiförsörjning; miljöverksamhet</c:v>
                </c:pt>
              </c:strCache>
            </c:strRef>
          </c:cat>
          <c:val>
            <c:numRef>
              <c:f>VIndeln!$E$63:$E$78</c:f>
              <c:numCache>
                <c:formatCode>0%</c:formatCode>
                <c:ptCount val="15"/>
                <c:pt idx="0">
                  <c:v>0.50715746421267893</c:v>
                </c:pt>
                <c:pt idx="1">
                  <c:v>0.30424306535025858</c:v>
                </c:pt>
                <c:pt idx="2">
                  <c:v>0.23433777154870358</c:v>
                </c:pt>
                <c:pt idx="3">
                  <c:v>0.44987080103359173</c:v>
                </c:pt>
                <c:pt idx="4">
                  <c:v>0.42722007722007721</c:v>
                </c:pt>
                <c:pt idx="5">
                  <c:v>0.40802987861811391</c:v>
                </c:pt>
                <c:pt idx="6">
                  <c:v>0.54290622315920978</c:v>
                </c:pt>
                <c:pt idx="7">
                  <c:v>0.60025461489497134</c:v>
                </c:pt>
                <c:pt idx="8">
                  <c:v>0.62964849719816607</c:v>
                </c:pt>
                <c:pt idx="9">
                  <c:v>0.76725146198830407</c:v>
                </c:pt>
                <c:pt idx="10">
                  <c:v>0.77438334464811043</c:v>
                </c:pt>
                <c:pt idx="11">
                  <c:v>0.81464546056991383</c:v>
                </c:pt>
                <c:pt idx="12">
                  <c:v>0.82158590308370039</c:v>
                </c:pt>
                <c:pt idx="13">
                  <c:v>0.92068650350360515</c:v>
                </c:pt>
                <c:pt idx="14">
                  <c:v>0.71172181716208638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3D-EE49-9D59-C8C6E9EF2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7775200"/>
        <c:axId val="907775528"/>
      </c:barChart>
      <c:catAx>
        <c:axId val="90777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07775528"/>
        <c:crosses val="autoZero"/>
        <c:auto val="1"/>
        <c:lblAlgn val="ctr"/>
        <c:lblOffset val="100"/>
        <c:noMultiLvlLbl val="0"/>
      </c:catAx>
      <c:valAx>
        <c:axId val="907775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0777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19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6426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409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383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757339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542300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779264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630513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283441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968105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375764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27714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804529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6432816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E8661CC6-EA04-AD46-839D-E8518A0880E5}"/>
              </a:ext>
            </a:extLst>
          </p:cNvPr>
          <p:cNvSpPr txBox="1">
            <a:spLocks/>
          </p:cNvSpPr>
          <p:nvPr/>
        </p:nvSpPr>
        <p:spPr>
          <a:xfrm>
            <a:off x="719930" y="1630244"/>
            <a:ext cx="7704139" cy="756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Vindeln</a:t>
            </a:r>
          </a:p>
        </p:txBody>
      </p:sp>
    </p:spTree>
    <p:extLst>
      <p:ext uri="{BB962C8B-B14F-4D97-AF65-F5344CB8AC3E}">
        <p14:creationId xmlns:p14="http://schemas.microsoft.com/office/powerpoint/2010/main" val="274671927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9BEE-E32E-4B79-82A4-7302C3B0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3478"/>
            <a:ext cx="7886699" cy="609367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anställda per yrkesområde i Vindeln samt Vindelns andel av yrkesområdet i länet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5ABBFD-6A65-FE48-9987-977FF6599AE5}"/>
              </a:ext>
            </a:extLst>
          </p:cNvPr>
          <p:cNvSpPr txBox="1"/>
          <p:nvPr/>
        </p:nvSpPr>
        <p:spPr>
          <a:xfrm>
            <a:off x="628649" y="4417802"/>
            <a:ext cx="4224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Flest antal förvärvsarbetande finns i Vindeln inom </a:t>
            </a:r>
          </a:p>
          <a:p>
            <a:r>
              <a:rPr lang="sv-SE" sz="1350" dirty="0"/>
              <a:t>yrken inom service-, omsorg- och försäljningsyrken.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FF5CD2E-27EF-EE4D-8BC9-4513F9445929}"/>
              </a:ext>
            </a:extLst>
          </p:cNvPr>
          <p:cNvSpPr txBox="1"/>
          <p:nvPr/>
        </p:nvSpPr>
        <p:spPr>
          <a:xfrm>
            <a:off x="4919661" y="4417802"/>
            <a:ext cx="4224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En relativt stor andel av länets förvärvsarbetande inom lantbruk, trädgård, skogsbruk och fiske finns i Vindeln. 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8CAFBD4-BBE4-0148-A866-971A0BD94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9974"/>
            <a:ext cx="4648318" cy="3244716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DE4CCBD-5282-534B-8622-7037611DF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318" y="997247"/>
            <a:ext cx="4436435" cy="298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01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/>
              <a:t>De största yrkesgrupperna i Vindeln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5917801"/>
              </p:ext>
            </p:extLst>
          </p:nvPr>
        </p:nvGraphicFramePr>
        <p:xfrm>
          <a:off x="628651" y="1079947"/>
          <a:ext cx="5132788" cy="255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Vindeln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Vårdbiträden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119 (3258)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27 % (25 %)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73 % (75%)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4598948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Undersköterskor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116 (5667)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5 % (11 %)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95 % (89%)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4509827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Grundskollärare,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103 (5573)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15 % (20%)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85 % (80%)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6884806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Skötare, vårdare och personliga assistenter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95 (6139)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33 % (30%)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67 % (70%)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224132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Smeder och verktygsmakare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94 (926)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89 % (94%)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11 % (6%)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4369278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47614"/>
            <a:ext cx="2618695" cy="161821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fontScale="92500"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Bland de 5 största yrkesgrupperna i Vindeln domineras 4 grupper av kvinnor. </a:t>
            </a:r>
          </a:p>
          <a:p>
            <a:r>
              <a:rPr lang="sv-SE" sz="1200" dirty="0"/>
              <a:t>Andelen kvinnor är i paritet eller högre än länssnittet för yrkesgrupperna förutom skötare, vårdare och personliga assistenter m. fl. där andelen i länet är större. </a:t>
            </a:r>
          </a:p>
          <a:p>
            <a:r>
              <a:rPr lang="sv-SE" sz="1200" dirty="0"/>
              <a:t>Gruppen smeder och verktygsmakare m. fl. domineras i Vindeln av män. Andelen män i gruppen i Vindeln, är lägre än motsvarande andel för män i länet.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1185884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383574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3478"/>
            <a:ext cx="7886699" cy="609367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Vindeln 2017 och antal pensionsavgångar bland dessa fram till 2037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D2E90CB-7E65-CB43-860F-9705A7FE3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234713"/>
            <a:ext cx="6165556" cy="370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173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220445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Vindeln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Vindeln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3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Vindeln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765545" y="4366965"/>
            <a:ext cx="4140387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yrken med krav på högskolekompetens eller motsvarande inom teknik </a:t>
            </a:r>
            <a:r>
              <a:rPr lang="sv-SE" sz="1350"/>
              <a:t>där 53 </a:t>
            </a:r>
            <a:r>
              <a:rPr lang="sv-SE" sz="1350" dirty="0"/>
              <a:t>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76 %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96E1536-7BBA-3341-93E4-8A4B2B5B6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4601" y="1661865"/>
            <a:ext cx="4304303" cy="27051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0A03F99F-4493-824A-9A1F-D9393E77A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77" y="1644893"/>
            <a:ext cx="46958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15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770482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Vindeln 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382 inpendlande män respektive 228  inpendlande kvinnor till Vindeln.</a:t>
            </a:r>
          </a:p>
          <a:p>
            <a:endParaRPr lang="sv-SE" sz="1100" dirty="0"/>
          </a:p>
          <a:p>
            <a:r>
              <a:rPr lang="sv-SE" sz="1100" dirty="0"/>
              <a:t>Samma år var det 379 män och 276 kvinnor som pendlade ut från Vindeln.</a:t>
            </a:r>
          </a:p>
          <a:p>
            <a:endParaRPr lang="sv-SE" sz="1100" dirty="0"/>
          </a:p>
          <a:p>
            <a:endParaRPr lang="sv-SE" sz="11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EF4774E-F9B1-344F-BDE7-E8348A310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253" y="1566298"/>
            <a:ext cx="4518725" cy="271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2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4179689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1487505"/>
              </p:ext>
            </p:extLst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119 (57 %)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88 (43 %)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280 (60 %)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187 (40 %)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641 (55 %)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523 (45 %)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532 (56 %)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410 (44 %)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183 (46 %)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212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152 (32 %)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322 (68 %)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 (50 %)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54 (61 %)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34 (39 %)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900005"/>
            <a:ext cx="5255559" cy="124349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18 % av befolkningen (16-74 år) i Vindeln har en förgymnasial utbildning vilket är högre än länet och riket. </a:t>
            </a:r>
          </a:p>
          <a:p>
            <a:r>
              <a:rPr lang="sv-SE" sz="1100" dirty="0"/>
              <a:t>56 % har en gymnasial utbildning vilket är betydligt högre än länet (46%) och riket (43%).</a:t>
            </a:r>
          </a:p>
          <a:p>
            <a:r>
              <a:rPr lang="sv-SE" sz="1100" dirty="0"/>
              <a:t>24 % har en eftergymnasial utbildning. Motsvarande andelar i länet och riket är betydligt högre (36 % respektive 35 %). 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84207" y="3883131"/>
            <a:ext cx="2631141" cy="988727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Vindeln och är inhämtad från SCB:s statistikdatabas.</a:t>
            </a:r>
          </a:p>
        </p:txBody>
      </p:sp>
    </p:spTree>
    <p:extLst>
      <p:ext uri="{BB962C8B-B14F-4D97-AF65-F5344CB8AC3E}">
        <p14:creationId xmlns:p14="http://schemas.microsoft.com/office/powerpoint/2010/main" val="3912534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och högskola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/>
                        <a:t>Vindeln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77,8 %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  <a:endParaRPr kumimoji="0" lang="sv-SE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69218" y="3276770"/>
            <a:ext cx="2499126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097061"/>
            <a:ext cx="3411855" cy="181549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behöriga till gymnasium i Vindeln är lägre för män och kvinnor relativt länet och riket. </a:t>
            </a:r>
          </a:p>
          <a:p>
            <a:endParaRPr lang="sv-SE" sz="1125" dirty="0"/>
          </a:p>
          <a:p>
            <a:r>
              <a:rPr lang="sv-SE" sz="1125" dirty="0"/>
              <a:t>1-4 kvinnor saknar behörighet till yrkesprogram och anges i Skolverkets data med</a:t>
            </a:r>
            <a:r>
              <a:rPr lang="sv-SE" sz="1200" dirty="0">
                <a:solidFill>
                  <a:schemeClr val="dk1"/>
                </a:solidFill>
              </a:rPr>
              <a:t> </a:t>
            </a:r>
            <a:r>
              <a:rPr lang="sv-SE" sz="1125" dirty="0"/>
              <a:t>~100. </a:t>
            </a:r>
          </a:p>
          <a:p>
            <a:endParaRPr lang="sv-SE" sz="1125" dirty="0"/>
          </a:p>
          <a:p>
            <a:r>
              <a:rPr lang="sv-SE" sz="1125" dirty="0"/>
              <a:t>I Skolverkets databas saknas statistik avseende Vinden gällande andel behöriga till högskolan. </a:t>
            </a:r>
          </a:p>
        </p:txBody>
      </p:sp>
    </p:spTree>
    <p:extLst>
      <p:ext uri="{BB962C8B-B14F-4D97-AF65-F5344CB8AC3E}">
        <p14:creationId xmlns:p14="http://schemas.microsoft.com/office/powerpoint/2010/main" val="3243826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3959111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4948756" y="3517102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582035171"/>
              </p:ext>
            </p:extLst>
          </p:nvPr>
        </p:nvGraphicFramePr>
        <p:xfrm>
          <a:off x="613947" y="964598"/>
          <a:ext cx="6550341" cy="2212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0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yrkespro-gram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samhälls-vetenskaps-program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Vindeln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77,5 %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77,5 %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76,3 %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75,0 %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22,5 %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6193" y="3517102"/>
            <a:ext cx="3792157" cy="10294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behöriga i Vindeln är lägre för samtliga program jämfört med länet och riket.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3603005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1979" y="985257"/>
          <a:ext cx="7923320" cy="1931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Vindeln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75,0 %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83,3 %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213,8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19%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34,5 %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84,2 %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~100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241,8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49867" y="3169339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8649" y="2908122"/>
            <a:ext cx="4062185" cy="214087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Andelen elever i gruppen med föräldrar som högst har förgymnasial eller gymnasial utbildning är större i Vindeln än länet och riket. Andelen som uppnått kunskapskraven i alla ämnen är högre än jämförelsegeografierna. Behörighet till yrkesprogram är också högre i kommunen än jämförelsegeografierna. Det genomsnittliga meritvärdet i gruppen är högre än länet och rikssnittet. </a:t>
            </a:r>
          </a:p>
          <a:p>
            <a:r>
              <a:rPr lang="sv-SE" sz="1125" dirty="0"/>
              <a:t>I gruppen med föräldrar med som högst en eftergymnasial utbildning är andelen elever lägre relativt länet och riket. Andelen som uppnått kunskapskraven i alla ämnen är lägre än jämförelsegeografierna. 1-4 personer saknar behörighet till yrkesprogram och anges i Skolverkets data med</a:t>
            </a:r>
            <a:r>
              <a:rPr lang="sv-SE" sz="1200" dirty="0">
                <a:solidFill>
                  <a:schemeClr val="dk1"/>
                </a:solidFill>
              </a:rPr>
              <a:t> </a:t>
            </a:r>
            <a:r>
              <a:rPr lang="sv-SE" sz="1125" dirty="0"/>
              <a:t>~100. Det genomsnittliga meritvärdet för elever i gruppen är lägre än motsvarande grupp i länet och i riket. </a:t>
            </a:r>
          </a:p>
        </p:txBody>
      </p:sp>
    </p:spTree>
    <p:extLst>
      <p:ext uri="{BB962C8B-B14F-4D97-AF65-F5344CB8AC3E}">
        <p14:creationId xmlns:p14="http://schemas.microsoft.com/office/powerpoint/2010/main" val="4009058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/>
                        <a:t>Vindeln</a:t>
                      </a:r>
                      <a:endParaRPr lang="sv-SE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478186" y="3264398"/>
            <a:ext cx="2037131" cy="1258234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617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76442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198576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half" idx="10"/>
          </p:nvPr>
        </p:nvSpPr>
        <p:spPr>
          <a:xfrm>
            <a:off x="6127081" y="2571751"/>
            <a:ext cx="2705714" cy="2083418"/>
          </a:xfrm>
        </p:spPr>
        <p:txBody>
          <a:bodyPr>
            <a:normAutofit/>
          </a:bodyPr>
          <a:lstStyle/>
          <a:p>
            <a:endParaRPr lang="sv-SE" sz="1125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</a:p>
        </p:txBody>
      </p:sp>
      <p:sp>
        <p:nvSpPr>
          <p:cNvPr id="7" name="Platshållare för innehåll 4">
            <a:extLst>
              <a:ext uri="{FF2B5EF4-FFF2-40B4-BE49-F238E27FC236}">
                <a16:creationId xmlns:a16="http://schemas.microsoft.com/office/drawing/2014/main" id="{EAB8E5BF-B160-164D-9C58-5F2C618D0201}"/>
              </a:ext>
            </a:extLst>
          </p:cNvPr>
          <p:cNvSpPr txBox="1">
            <a:spLocks/>
          </p:cNvSpPr>
          <p:nvPr/>
        </p:nvSpPr>
        <p:spPr>
          <a:xfrm>
            <a:off x="5866014" y="945082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15031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73845"/>
            <a:ext cx="8119814" cy="459000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Befolkningsprognos Vindeln kommun, mindre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925881"/>
            <a:ext cx="1838108" cy="3943774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Vindeln kommun har minskat i genomsnitt med 0,6 % varje år. År 2017 hade de 5 412 invånare och om befolkningsutvecklingen fortsätter i samma takt som tidigare kommer de år 2037 ha 4 750 invånare, en minskning med 662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Västerbottens län har varit stabilt positiv och ökar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mindre kommunerna minskar i genomsnitt med 0,5 % varje år. I jämförelse minskar således Vindeln kommuns invånare i snabbare takt än de små kommunerna i länet sammanlagda utveckling. </a:t>
            </a:r>
          </a:p>
          <a:p>
            <a:r>
              <a:rPr lang="sv-SE" sz="900" dirty="0">
                <a:solidFill>
                  <a:schemeClr val="bg1"/>
                </a:solidFill>
              </a:rPr>
              <a:t>I diagrammet visas befolkningsutvecklingen för Vindeln kommun på primäraxeln (den vänstra) medan Västerbottens län och de mindre kommunernas sammanlagda utveckling visas på sekundäraxeln (den högra).</a:t>
            </a:r>
          </a:p>
          <a:p>
            <a:r>
              <a:rPr lang="sv-SE" sz="900" dirty="0">
                <a:solidFill>
                  <a:schemeClr val="bg1"/>
                </a:solidFill>
              </a:rPr>
              <a:t> </a:t>
            </a: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EC20ABC-21BE-4AA0-A2B9-B53D6D2CAA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419770"/>
              </p:ext>
            </p:extLst>
          </p:nvPr>
        </p:nvGraphicFramePr>
        <p:xfrm>
          <a:off x="628651" y="925880"/>
          <a:ext cx="6376307" cy="394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3540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1581253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Vindelns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F184502-3213-40D1-B54A-D54694C946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887338"/>
              </p:ext>
            </p:extLst>
          </p:nvPr>
        </p:nvGraphicFramePr>
        <p:xfrm>
          <a:off x="745435" y="1058518"/>
          <a:ext cx="7171083" cy="3811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100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Vindelns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FF0C138-B9F1-4F3C-886B-D9C11D0EAD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917911"/>
              </p:ext>
            </p:extLst>
          </p:nvPr>
        </p:nvGraphicFramePr>
        <p:xfrm>
          <a:off x="628650" y="998882"/>
          <a:ext cx="7258050" cy="3870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607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/>
              <a:t>Könsfördelning per bransch i Vindelns kommun och Västerbottens län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6688007-D05C-49E6-A7B7-C0E77EF23B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110708"/>
              </p:ext>
            </p:extLst>
          </p:nvPr>
        </p:nvGraphicFramePr>
        <p:xfrm>
          <a:off x="628650" y="1043609"/>
          <a:ext cx="6944968" cy="3548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885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12</TotalTime>
  <Words>1841</Words>
  <Application>Microsoft Macintosh PowerPoint</Application>
  <PresentationFormat>Bildspel på skärmen (16:9)</PresentationFormat>
  <Paragraphs>368</Paragraphs>
  <Slides>23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0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Vindeln kommun, mindre kommuner och Västerbotten</vt:lpstr>
      <vt:lpstr>Arbetsmarknaden</vt:lpstr>
      <vt:lpstr>Antal förvärvsarbetande efter bransch i Vindelns kommun </vt:lpstr>
      <vt:lpstr>Könsfördelning per bransch i Vindelns kommun</vt:lpstr>
      <vt:lpstr>Könsfördelning per bransch i Vindelns kommun och Västerbottens län</vt:lpstr>
      <vt:lpstr>Antal anställda per yrkesområde i Vindeln samt Vindelns andel av yrkesområdet i länet</vt:lpstr>
      <vt:lpstr>De största yrkesgrupperna i Vindeln</vt:lpstr>
      <vt:lpstr>Kompetensförsörjning</vt:lpstr>
      <vt:lpstr>Antal förvärvsarbetande i Vindeln 2017 och antal pensionsavgångar bland dessa fram till 2037</vt:lpstr>
      <vt:lpstr>5 största yrkena 2017 och pensionsavgångar i yrkena  fram till 2037 i Vindeln</vt:lpstr>
      <vt:lpstr>Pendlingsmönster</vt:lpstr>
      <vt:lpstr>Riktad in- och utpendling i Vindeln 2017</vt:lpstr>
      <vt:lpstr>Utbildningsmönster</vt:lpstr>
      <vt:lpstr>Utbildningsnivå</vt:lpstr>
      <vt:lpstr>Behörighet gymnasium och högskola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Vindeln</dc:title>
  <dc:creator>Microsoft Office-användare</dc:creator>
  <cp:lastModifiedBy>Microsoft Office-användare</cp:lastModifiedBy>
  <cp:revision>7</cp:revision>
  <cp:lastPrinted>2016-03-23T07:52:20Z</cp:lastPrinted>
  <dcterms:created xsi:type="dcterms:W3CDTF">2019-02-25T15:26:07Z</dcterms:created>
  <dcterms:modified xsi:type="dcterms:W3CDTF">2019-02-26T10:11:18Z</dcterms:modified>
</cp:coreProperties>
</file>